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33"/>
  </p:notesMasterIdLst>
  <p:sldIdLst>
    <p:sldId id="332" r:id="rId2"/>
    <p:sldId id="310" r:id="rId3"/>
    <p:sldId id="343" r:id="rId4"/>
    <p:sldId id="256" r:id="rId5"/>
    <p:sldId id="355" r:id="rId6"/>
    <p:sldId id="344" r:id="rId7"/>
    <p:sldId id="356" r:id="rId8"/>
    <p:sldId id="357" r:id="rId9"/>
    <p:sldId id="358" r:id="rId10"/>
    <p:sldId id="346" r:id="rId11"/>
    <p:sldId id="364" r:id="rId12"/>
    <p:sldId id="345" r:id="rId13"/>
    <p:sldId id="359" r:id="rId14"/>
    <p:sldId id="360" r:id="rId15"/>
    <p:sldId id="361" r:id="rId16"/>
    <p:sldId id="362" r:id="rId17"/>
    <p:sldId id="341" r:id="rId18"/>
    <p:sldId id="336" r:id="rId19"/>
    <p:sldId id="333" r:id="rId20"/>
    <p:sldId id="334" r:id="rId21"/>
    <p:sldId id="335" r:id="rId22"/>
    <p:sldId id="338" r:id="rId23"/>
    <p:sldId id="347" r:id="rId24"/>
    <p:sldId id="339" r:id="rId25"/>
    <p:sldId id="348" r:id="rId26"/>
    <p:sldId id="363" r:id="rId27"/>
    <p:sldId id="350" r:id="rId28"/>
    <p:sldId id="351" r:id="rId29"/>
    <p:sldId id="352" r:id="rId30"/>
    <p:sldId id="340" r:id="rId31"/>
    <p:sldId id="35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4107787-E2A5-44A0-A565-E3B856D87DB5}" type="datetimeFigureOut">
              <a:rPr lang="de-DE" smtClean="0"/>
              <a:pPr/>
              <a:t>24.03.2026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73AEBAB-6444-4BC9-92D7-7ACDB3CB459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055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E1981-3FBD-460A-A667-7BFD0380EB40}" type="datetime1">
              <a:rPr lang="de-DE" smtClean="0"/>
              <a:t>24.03.2026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222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614B-88AF-4C1E-8569-506558457DEE}" type="datetime1">
              <a:rPr lang="de-DE" smtClean="0"/>
              <a:t>24.03.2026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39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CB59B-BDD0-4968-9221-377127484BF4}" type="datetime1">
              <a:rPr lang="de-DE" smtClean="0"/>
              <a:t>24.03.2026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914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4616-2D1D-4181-A917-BC807498A771}" type="datetime1">
              <a:rPr lang="de-DE" smtClean="0"/>
              <a:t>24.03.2026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953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7F1F-E0EB-401F-8FEC-1E782A4F3483}" type="datetime1">
              <a:rPr lang="de-DE" smtClean="0"/>
              <a:t>24.03.2026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7915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3DA1-BB08-40E9-9D58-EE3F1020DAA4}" type="datetime1">
              <a:rPr lang="de-DE" smtClean="0"/>
              <a:t>24.03.2026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028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C3E-1587-45B9-8624-08F9DDA6C4D4}" type="datetime1">
              <a:rPr lang="de-DE" smtClean="0"/>
              <a:t>24.03.2026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439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29A-8267-4CB5-BF28-53756BB991A0}" type="datetime1">
              <a:rPr lang="de-DE" smtClean="0"/>
              <a:t>24.03.2026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740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510C1-56E7-46D2-85FB-97959F5D051F}" type="datetime1">
              <a:rPr lang="de-DE" smtClean="0"/>
              <a:t>24.03.2026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99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BC1C-8F0E-4A4D-B257-9E5B15FBCDC6}" type="datetime1">
              <a:rPr lang="de-DE" smtClean="0"/>
              <a:t>24.03.2026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41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A477-2D00-47C7-8706-CE116B06983D}" type="datetime1">
              <a:rPr lang="de-DE" smtClean="0"/>
              <a:t>24.03.2026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959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D989-FAB4-4516-948D-5A4B3C069EAA}" type="datetime1">
              <a:rPr lang="de-DE" smtClean="0"/>
              <a:t>24.03.2026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2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042C-9AC1-4F3C-8419-CEA7A330EB1A}" type="datetime1">
              <a:rPr lang="de-DE" smtClean="0"/>
              <a:t>24.03.2026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5500-EA97-4FF4-AE81-DEECDDBFC702}" type="datetime1">
              <a:rPr lang="de-DE" smtClean="0"/>
              <a:t>24.03.2026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66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0A05-3F6A-4C12-8665-9AF1DFA2B37F}" type="datetime1">
              <a:rPr lang="de-DE" smtClean="0"/>
              <a:t>24.03.2026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3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AEEA-8DF7-49DC-A257-C2D689CDB592}" type="datetime1">
              <a:rPr lang="de-DE" smtClean="0"/>
              <a:t>24.03.2026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P. Rudolf Lunkenbein SDB - Ein Glaubenszeuge bewegt die Welt. HA Seelsorge im Erzbistum Bamberg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33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8FACF6F7-6688-4061-AE4D-69ACBBDCF402}" type="datetime1">
              <a:rPr lang="de-DE" smtClean="0"/>
              <a:pPr/>
              <a:t>24.03.2026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P. Rudolf </a:t>
            </a:r>
            <a:r>
              <a:rPr lang="de-DE" dirty="0" err="1"/>
              <a:t>Lunkenbein</a:t>
            </a:r>
            <a:r>
              <a:rPr lang="de-DE" dirty="0"/>
              <a:t> SDB - Ein Glaubenszeuge bewegt die Welt. HA Seelsorge im Erzbistum Bamberg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fld id="{02ACA486-A55F-4196-98AB-F780B2F5853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4719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Calibri" panose="020F050202020403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romisglauben.de/frischgetwittert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irchemitzukunft.de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aPiSOdR3Sug?feature=oembed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00E47E66-D067-81DB-9D4F-B74BE3D7FBD7}"/>
              </a:ext>
            </a:extLst>
          </p:cNvPr>
          <p:cNvSpPr txBox="1"/>
          <p:nvPr/>
        </p:nvSpPr>
        <p:spPr>
          <a:xfrm>
            <a:off x="985969" y="4473227"/>
            <a:ext cx="8288032" cy="1096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Du </a:t>
            </a:r>
            <a:r>
              <a:rPr lang="en-US" sz="4800" dirty="0" err="1">
                <a:latin typeface="+mj-lt"/>
                <a:ea typeface="+mj-ea"/>
                <a:cs typeface="+mj-cs"/>
              </a:rPr>
              <a:t>bewegst</a:t>
            </a:r>
            <a:r>
              <a:rPr lang="en-US" sz="4800" dirty="0">
                <a:latin typeface="+mj-lt"/>
                <a:ea typeface="+mj-ea"/>
                <a:cs typeface="+mj-cs"/>
              </a:rPr>
              <a:t> die Welt.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 err="1">
                <a:latin typeface="+mj-lt"/>
                <a:ea typeface="+mj-ea"/>
                <a:cs typeface="+mj-cs"/>
              </a:rPr>
              <a:t>Jahresmotto</a:t>
            </a:r>
            <a:r>
              <a:rPr lang="en-US" sz="3000" dirty="0">
                <a:latin typeface="+mj-lt"/>
                <a:ea typeface="+mj-ea"/>
                <a:cs typeface="+mj-cs"/>
              </a:rPr>
              <a:t> 2026</a:t>
            </a:r>
          </a:p>
        </p:txBody>
      </p:sp>
      <p:pic>
        <p:nvPicPr>
          <p:cNvPr id="3" name="Grafik 2" descr="Ein Bild, das Kleidung, Menschliches Gesicht, Person, Mikrofon enthält.&#10;&#10;KI-generierte Inhalte können fehlerhaft sein.">
            <a:extLst>
              <a:ext uri="{FF2B5EF4-FFF2-40B4-BE49-F238E27FC236}">
                <a16:creationId xmlns:a16="http://schemas.microsoft.com/office/drawing/2014/main" id="{0E5C6455-547C-2C41-1BDB-1BCD114D94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5926"/>
          <a:stretch>
            <a:fillRect/>
          </a:stretch>
        </p:blipFill>
        <p:spPr>
          <a:xfrm>
            <a:off x="677334" y="508726"/>
            <a:ext cx="8274669" cy="3635025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9DFEC02-50CD-26DD-1AB7-37D33D815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807" y="686624"/>
            <a:ext cx="2276834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5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F8D5F-D77F-6913-3DBA-2F1A0A2FF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DD782-9881-A0DE-6312-EC052795E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 bewegst die Welt.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951696-39D0-B603-BB4F-B5AC5CD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10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C48FC5B-6859-33B7-2638-E4A47B49BE0D}"/>
              </a:ext>
            </a:extLst>
          </p:cNvPr>
          <p:cNvSpPr txBox="1"/>
          <p:nvPr/>
        </p:nvSpPr>
        <p:spPr>
          <a:xfrm>
            <a:off x="677334" y="1792349"/>
            <a:ext cx="69094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C000"/>
                </a:solidFill>
              </a:rPr>
              <a:t>Dein Glaubenszeugnis bewegt</a:t>
            </a:r>
          </a:p>
          <a:p>
            <a:endParaRPr lang="de-DE" b="1" dirty="0">
              <a:solidFill>
                <a:srgbClr val="FFC000"/>
              </a:solidFill>
            </a:endParaRPr>
          </a:p>
          <a:p>
            <a:r>
              <a:rPr lang="de-DE" sz="2400" dirty="0"/>
              <a:t>Erzähl mir von deinem Glauben…</a:t>
            </a:r>
          </a:p>
          <a:p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C000"/>
                </a:solidFill>
              </a:rPr>
              <a:t>Da habe ich Gott gespürt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C000"/>
                </a:solidFill>
              </a:rPr>
              <a:t>Da hatte ich einen Schutzengel…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C000"/>
                </a:solidFill>
              </a:rPr>
              <a:t>Wie ich mir Gott vorstelle…</a:t>
            </a:r>
          </a:p>
          <a:p>
            <a:endParaRPr lang="de-DE" sz="2800" dirty="0"/>
          </a:p>
          <a:p>
            <a:r>
              <a:rPr lang="de-DE" sz="2400" dirty="0"/>
              <a:t>Impulsfragen für Gesprächsrunden</a:t>
            </a:r>
          </a:p>
          <a:p>
            <a:r>
              <a:rPr lang="de-DE" sz="2400" dirty="0"/>
              <a:t>oder für ein schriftliches Zeugnis. 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D18006-8BFA-6536-451A-69472F0145CC}"/>
              </a:ext>
            </a:extLst>
          </p:cNvPr>
          <p:cNvSpPr txBox="1"/>
          <p:nvPr/>
        </p:nvSpPr>
        <p:spPr>
          <a:xfrm>
            <a:off x="6625466" y="3195563"/>
            <a:ext cx="4246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FFC000"/>
                </a:solidFill>
              </a:rPr>
              <a:t>Gottbewegte</a:t>
            </a:r>
          </a:p>
          <a:p>
            <a:r>
              <a:rPr lang="de-DE" sz="2800" dirty="0"/>
              <a:t>bewegen die Welt</a:t>
            </a:r>
          </a:p>
        </p:txBody>
      </p:sp>
    </p:spTree>
    <p:extLst>
      <p:ext uri="{BB962C8B-B14F-4D97-AF65-F5344CB8AC3E}">
        <p14:creationId xmlns:p14="http://schemas.microsoft.com/office/powerpoint/2010/main" val="2834166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E54CF-004C-B5C7-D7B0-D25906A44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A3136-38FD-8FAC-AE83-48DFFA70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 bewegst die Welt.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334C5EF-EC94-5863-BB0D-609EB9DB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11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3420F86-0649-52A3-994E-ED1947F376BC}"/>
              </a:ext>
            </a:extLst>
          </p:cNvPr>
          <p:cNvSpPr txBox="1"/>
          <p:nvPr/>
        </p:nvSpPr>
        <p:spPr>
          <a:xfrm>
            <a:off x="739551" y="1725548"/>
            <a:ext cx="690948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C000"/>
                </a:solidFill>
              </a:rPr>
              <a:t>Dein Reel bewegt die Welt.</a:t>
            </a:r>
          </a:p>
          <a:p>
            <a:r>
              <a:rPr lang="de-DE" b="1" dirty="0">
                <a:solidFill>
                  <a:srgbClr val="FFC000"/>
                </a:solidFill>
              </a:rPr>
              <a:t>Videoclips zum Bistumsmotto </a:t>
            </a:r>
          </a:p>
          <a:p>
            <a:endParaRPr lang="de-DE" sz="2800" dirty="0"/>
          </a:p>
          <a:p>
            <a:r>
              <a:rPr lang="de-DE" sz="1600" dirty="0"/>
              <a:t>Zielgruppe: </a:t>
            </a:r>
          </a:p>
          <a:p>
            <a:r>
              <a:rPr lang="de-DE" sz="1600" dirty="0"/>
              <a:t>Minis, Firmlinge, Jugendliche</a:t>
            </a:r>
          </a:p>
          <a:p>
            <a:endParaRPr lang="de-DE" sz="1600" dirty="0"/>
          </a:p>
          <a:p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FFC000"/>
                </a:solidFill>
              </a:rPr>
              <a:t>Wofür brennst du? </a:t>
            </a:r>
            <a:endParaRPr lang="de-DE" sz="16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FFC000"/>
                </a:solidFill>
              </a:rPr>
              <a:t>Sag mir, wie du die Welt bewegst!</a:t>
            </a:r>
          </a:p>
          <a:p>
            <a:endParaRPr lang="de-DE" sz="1600" b="1" dirty="0">
              <a:solidFill>
                <a:srgbClr val="FFC000"/>
              </a:solidFill>
            </a:endParaRPr>
          </a:p>
          <a:p>
            <a:endParaRPr lang="de-DE" sz="1600" b="1" dirty="0"/>
          </a:p>
          <a:p>
            <a:endParaRPr lang="de-DE" sz="1600" b="1" dirty="0"/>
          </a:p>
          <a:p>
            <a:r>
              <a:rPr lang="de-DE" sz="1600" dirty="0"/>
              <a:t>Senden an:</a:t>
            </a:r>
          </a:p>
          <a:p>
            <a:pPr lvl="0"/>
            <a:r>
              <a:rPr lang="de-DE" sz="1600" b="1" dirty="0"/>
              <a:t>Instagram-Kanal Berufe der Kirche</a:t>
            </a:r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2800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96C86B-560D-F310-77D5-969F77936F51}"/>
              </a:ext>
            </a:extLst>
          </p:cNvPr>
          <p:cNvSpPr txBox="1"/>
          <p:nvPr/>
        </p:nvSpPr>
        <p:spPr>
          <a:xfrm>
            <a:off x="4975668" y="2142286"/>
            <a:ext cx="460650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 </a:t>
            </a:r>
            <a:endParaRPr lang="de-DE" dirty="0"/>
          </a:p>
          <a:p>
            <a:r>
              <a:rPr lang="de-DE" b="1" dirty="0"/>
              <a:t> </a:t>
            </a:r>
            <a:endParaRPr lang="de-DE" dirty="0"/>
          </a:p>
          <a:p>
            <a:r>
              <a:rPr lang="de-DE" b="1" dirty="0"/>
              <a:t>1. Hochformat filmen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b="1" dirty="0"/>
              <a:t>2. Gute Lichtquelle nutzen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b="1" dirty="0"/>
              <a:t>3. Ruhige Kamera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b="1" dirty="0"/>
              <a:t>4. Gute Tonqualität</a:t>
            </a:r>
            <a:endParaRPr lang="de-DE" dirty="0"/>
          </a:p>
          <a:p>
            <a:r>
              <a:rPr lang="de-DE" dirty="0"/>
              <a:t>	 </a:t>
            </a:r>
          </a:p>
          <a:p>
            <a:r>
              <a:rPr lang="de-DE" b="1" dirty="0"/>
              <a:t>5. Bildausschnitt beachten</a:t>
            </a:r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b="1" dirty="0"/>
              <a:t>6. Kurz und klar sprechen</a:t>
            </a:r>
            <a:endParaRPr lang="de-DE" dirty="0"/>
          </a:p>
          <a:p>
            <a:r>
              <a:rPr lang="de-DE" dirty="0"/>
              <a:t>	30-60 Sec. </a:t>
            </a:r>
          </a:p>
          <a:p>
            <a:r>
              <a:rPr lang="de-DE" b="1" dirty="0"/>
              <a:t>7. Vorher kurz testen und los geht‘s!</a:t>
            </a:r>
            <a:endParaRPr lang="de-DE" dirty="0"/>
          </a:p>
          <a:p>
            <a:r>
              <a:rPr lang="de-DE" dirty="0"/>
              <a:t>	 </a:t>
            </a:r>
          </a:p>
          <a:p>
            <a:r>
              <a:rPr lang="de-DE" dirty="0"/>
              <a:t> </a:t>
            </a:r>
          </a:p>
          <a:p>
            <a:r>
              <a:rPr lang="de-DE" dirty="0"/>
              <a:t>  </a:t>
            </a:r>
          </a:p>
          <a:p>
            <a:r>
              <a:rPr lang="de-D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46859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F774F-A858-BCCE-0699-EAFDC9188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7B47D-0196-0CC7-37D8-EB9DF7005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 bewegst die Welt.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5B9B63-F6A9-2D7C-14D6-ED26D6F6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12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492FA57-7C6D-679A-3585-BB29FE132767}"/>
              </a:ext>
            </a:extLst>
          </p:cNvPr>
          <p:cNvSpPr txBox="1"/>
          <p:nvPr/>
        </p:nvSpPr>
        <p:spPr>
          <a:xfrm>
            <a:off x="791307" y="1923954"/>
            <a:ext cx="5486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C000"/>
                </a:solidFill>
              </a:rPr>
              <a:t>Promis glauben</a:t>
            </a:r>
          </a:p>
          <a:p>
            <a:r>
              <a:rPr lang="de-DE" dirty="0">
                <a:hlinkClick r:id="rId2"/>
              </a:rPr>
              <a:t>https://promisglauben.de/frischgetwittert/</a:t>
            </a:r>
            <a:endParaRPr lang="de-DE" dirty="0"/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E5E66A8-7FEC-C110-A043-BBDBEBF09847}"/>
              </a:ext>
            </a:extLst>
          </p:cNvPr>
          <p:cNvSpPr txBox="1"/>
          <p:nvPr/>
        </p:nvSpPr>
        <p:spPr>
          <a:xfrm>
            <a:off x="791307" y="2863109"/>
            <a:ext cx="89505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Hendrick Streeck, Virologe: „Ich mag den Gedanken, dass es Gott geben könnte.“</a:t>
            </a:r>
          </a:p>
          <a:p>
            <a:r>
              <a:rPr lang="de-DE" dirty="0"/>
              <a:t>Tobias Haberl, SZ-Journalist: „Gott macht meine Leben klarer und freier.“</a:t>
            </a:r>
          </a:p>
          <a:p>
            <a:r>
              <a:rPr lang="de-DE" dirty="0"/>
              <a:t>Nina Hagen, Sängerin: „Alle wollen in den Himmel.“</a:t>
            </a:r>
          </a:p>
          <a:p>
            <a:r>
              <a:rPr lang="de-DE" dirty="0"/>
              <a:t>Heino: „Die Begegnung mit Papst Leo war eine Sternstunde meines Lebens.“</a:t>
            </a:r>
          </a:p>
          <a:p>
            <a:r>
              <a:rPr lang="de-DE" dirty="0"/>
              <a:t>Monika Gruber, Kabarettistin: „Ich glaube schon an Gott. Da kann ich gar nicht anders“</a:t>
            </a:r>
          </a:p>
          <a:p>
            <a:r>
              <a:rPr lang="de-DE" dirty="0"/>
              <a:t>Harald Lesch, Astrophysiker: „Diese Welt ist gewollt!“</a:t>
            </a:r>
          </a:p>
          <a:p>
            <a:r>
              <a:rPr lang="de-DE" dirty="0"/>
              <a:t>Jürgen Klopp, Profitrainer: „Mein Glaube ist meine Grundfeste.“</a:t>
            </a:r>
          </a:p>
          <a:p>
            <a:r>
              <a:rPr lang="de-DE" dirty="0"/>
              <a:t>Mike Hopkins, Astronaut: Der Weltraum zeigt „wie sehr uns Gott liebt“</a:t>
            </a:r>
          </a:p>
          <a:p>
            <a:r>
              <a:rPr lang="de-DE" dirty="0"/>
              <a:t>Tim </a:t>
            </a:r>
            <a:r>
              <a:rPr lang="de-DE" dirty="0" err="1"/>
              <a:t>Allan</a:t>
            </a:r>
            <a:r>
              <a:rPr lang="de-DE" dirty="0"/>
              <a:t>, US-Schauspieler: „Ich habe die gesamte Bibel gelesen – ein 13-monatiges Abenteuer.“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AE0D177-CD0B-D416-4DE6-E31285C62FC2}"/>
              </a:ext>
            </a:extLst>
          </p:cNvPr>
          <p:cNvSpPr txBox="1"/>
          <p:nvPr/>
        </p:nvSpPr>
        <p:spPr>
          <a:xfrm>
            <a:off x="5266592" y="567851"/>
            <a:ext cx="4246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FFC000"/>
                </a:solidFill>
              </a:rPr>
              <a:t>Gottbewegte</a:t>
            </a:r>
          </a:p>
          <a:p>
            <a:r>
              <a:rPr lang="de-DE" sz="2800" dirty="0"/>
              <a:t>bewegen die Welt</a:t>
            </a:r>
          </a:p>
        </p:txBody>
      </p:sp>
    </p:spTree>
    <p:extLst>
      <p:ext uri="{BB962C8B-B14F-4D97-AF65-F5344CB8AC3E}">
        <p14:creationId xmlns:p14="http://schemas.microsoft.com/office/powerpoint/2010/main" val="354323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75C25-0FA2-A442-4ED4-CD6EC140B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DC007-7DD8-9741-3905-08F49A78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 bewegst die Welt.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D4A42A-67B8-776A-1846-F57E83C6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13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0667B66-EE98-86B0-BFFF-1B51C1D18761}"/>
              </a:ext>
            </a:extLst>
          </p:cNvPr>
          <p:cNvSpPr txBox="1"/>
          <p:nvPr/>
        </p:nvSpPr>
        <p:spPr>
          <a:xfrm>
            <a:off x="5222631" y="507558"/>
            <a:ext cx="4246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FFC000"/>
                </a:solidFill>
              </a:rPr>
              <a:t>Gottbewegte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F149C1D-AC1B-673B-B5CD-4543EAFD0DAD}"/>
              </a:ext>
            </a:extLst>
          </p:cNvPr>
          <p:cNvSpPr txBox="1"/>
          <p:nvPr/>
        </p:nvSpPr>
        <p:spPr>
          <a:xfrm>
            <a:off x="5293779" y="1314255"/>
            <a:ext cx="45784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FFC000"/>
                </a:solidFill>
              </a:rPr>
              <a:t>Taizegebet</a:t>
            </a:r>
            <a:endParaRPr lang="de-DE" sz="2400" dirty="0">
              <a:solidFill>
                <a:srgbClr val="FFC000"/>
              </a:solidFill>
            </a:endParaRPr>
          </a:p>
          <a:p>
            <a:r>
              <a:rPr lang="de-DE" sz="2400" dirty="0">
                <a:solidFill>
                  <a:srgbClr val="FFC000"/>
                </a:solidFill>
              </a:rPr>
              <a:t>Nacht der Lichter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052" name="Picture 4" descr="Neues von Gott">
            <a:extLst>
              <a:ext uri="{FF2B5EF4-FFF2-40B4-BE49-F238E27FC236}">
                <a16:creationId xmlns:a16="http://schemas.microsoft.com/office/drawing/2014/main" id="{AEF27378-8DA7-E952-7B77-1D6B8692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4147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ues von Gott">
            <a:extLst>
              <a:ext uri="{FF2B5EF4-FFF2-40B4-BE49-F238E27FC236}">
                <a16:creationId xmlns:a16="http://schemas.microsoft.com/office/drawing/2014/main" id="{32AFEFB6-B951-0A25-EB92-0D4198C86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35671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eues von Gott">
            <a:extLst>
              <a:ext uri="{FF2B5EF4-FFF2-40B4-BE49-F238E27FC236}">
                <a16:creationId xmlns:a16="http://schemas.microsoft.com/office/drawing/2014/main" id="{A57179CC-96C1-B570-2371-D059A0EE5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7195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Symbol, Kerze, Kirche enthält.&#10;&#10;KI-generierte Inhalte können fehlerhaft sein.">
            <a:extLst>
              <a:ext uri="{FF2B5EF4-FFF2-40B4-BE49-F238E27FC236}">
                <a16:creationId xmlns:a16="http://schemas.microsoft.com/office/drawing/2014/main" id="{68218CF3-7A6E-4B20-322B-7E1B41935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32" y="1601644"/>
            <a:ext cx="3245069" cy="47186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5942FF-0F42-5182-815C-5FED150BF652}"/>
              </a:ext>
            </a:extLst>
          </p:cNvPr>
          <p:cNvSpPr txBox="1"/>
          <p:nvPr/>
        </p:nvSpPr>
        <p:spPr>
          <a:xfrm>
            <a:off x="4157931" y="2205493"/>
            <a:ext cx="5814205" cy="393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875"/>
              </a:lnSpc>
              <a:spcBef>
                <a:spcPts val="1500"/>
              </a:spcBef>
              <a:spcAft>
                <a:spcPts val="750"/>
              </a:spcAft>
              <a:buNone/>
            </a:pPr>
            <a:r>
              <a:rPr lang="de-DE" b="0" i="0" dirty="0">
                <a:solidFill>
                  <a:srgbClr val="76233C"/>
                </a:solidFill>
                <a:effectLst/>
                <a:latin typeface="Open Sans Condensed"/>
              </a:rPr>
              <a:t>"Sobald Worte gesungen werden, dringen sie in die Tiefe der Seele."(Frère Roger)</a:t>
            </a:r>
          </a:p>
          <a:p>
            <a:pPr algn="l">
              <a:lnSpc>
                <a:spcPts val="1725"/>
              </a:lnSpc>
              <a:spcAft>
                <a:spcPts val="750"/>
              </a:spcAft>
              <a:buNone/>
            </a:pPr>
            <a:br>
              <a:rPr lang="de-DE" b="0" i="0" dirty="0">
                <a:effectLst/>
                <a:latin typeface="Open Sans" panose="020F0502020204030204" pitchFamily="34" charset="0"/>
              </a:rPr>
            </a:br>
            <a:r>
              <a:rPr lang="de-DE" b="0" i="0" dirty="0">
                <a:effectLst/>
                <a:latin typeface="Open Sans" panose="020F0502020204030204" pitchFamily="34" charset="0"/>
              </a:rPr>
              <a:t>Herzliche Einladung an Christen aller Konfessionen und jeden Alters zu einer Atempause am Abend, zum Stillwerden, Zuhören und – wer mag – Mitsingen.</a:t>
            </a:r>
          </a:p>
          <a:p>
            <a:pPr algn="l">
              <a:lnSpc>
                <a:spcPts val="1725"/>
              </a:lnSpc>
              <a:spcAft>
                <a:spcPts val="750"/>
              </a:spcAft>
              <a:buNone/>
            </a:pPr>
            <a:br>
              <a:rPr lang="de-DE" b="0" i="0" dirty="0">
                <a:effectLst/>
                <a:latin typeface="Open Sans" panose="020F0502020204030204" pitchFamily="34" charset="0"/>
              </a:rPr>
            </a:br>
            <a:r>
              <a:rPr lang="de-DE" b="0" i="0" dirty="0">
                <a:effectLst/>
                <a:latin typeface="Open Sans" panose="020F0502020204030204" pitchFamily="34" charset="0"/>
              </a:rPr>
              <a:t>Das Abendgebet mit Gesängen aus Taizé ist ein offenes Angebot und findet in folgenden Pfarreien statt:</a:t>
            </a:r>
          </a:p>
          <a:p>
            <a:pPr algn="l">
              <a:lnSpc>
                <a:spcPts val="165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  <a:latin typeface="Open Sans" panose="020F0502020204030204" pitchFamily="34" charset="0"/>
              </a:rPr>
              <a:t>St. Josef, Baiersdorf, Forchheimer Straße 25 (Werktagskapelle)</a:t>
            </a:r>
          </a:p>
          <a:p>
            <a:pPr algn="l">
              <a:lnSpc>
                <a:spcPts val="165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  <a:latin typeface="Open Sans" panose="020F0502020204030204" pitchFamily="34" charset="0"/>
              </a:rPr>
              <a:t>St. Elisabeth, Möhrendorf, </a:t>
            </a:r>
            <a:r>
              <a:rPr lang="de-DE" b="0" i="0" dirty="0" err="1">
                <a:effectLst/>
                <a:latin typeface="Open Sans" panose="020F0502020204030204" pitchFamily="34" charset="0"/>
              </a:rPr>
              <a:t>Fichtelweg</a:t>
            </a:r>
            <a:r>
              <a:rPr lang="de-DE" b="0" i="0" dirty="0">
                <a:effectLst/>
                <a:latin typeface="Open Sans" panose="020F0502020204030204" pitchFamily="34" charset="0"/>
              </a:rPr>
              <a:t> 17</a:t>
            </a:r>
          </a:p>
          <a:p>
            <a:pPr algn="l">
              <a:lnSpc>
                <a:spcPts val="1725"/>
              </a:lnSpc>
              <a:buNone/>
            </a:pPr>
            <a:r>
              <a:rPr lang="de-DE" b="0" i="0" dirty="0">
                <a:effectLst/>
                <a:latin typeface="Open Sans" panose="020F0502020204030204" pitchFamily="34" charset="0"/>
              </a:rPr>
              <a:t>Die aktuellen Termine sind jeweils Freitag 19:00 Uhr</a:t>
            </a:r>
          </a:p>
        </p:txBody>
      </p:sp>
    </p:spTree>
    <p:extLst>
      <p:ext uri="{BB962C8B-B14F-4D97-AF65-F5344CB8AC3E}">
        <p14:creationId xmlns:p14="http://schemas.microsoft.com/office/powerpoint/2010/main" val="3618134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773B-8B8F-3C0A-94C2-BA16DD99F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2A8AC-0E36-990C-D836-59784E0D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 bewegst die Welt.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B8B66D3-AEB9-45B5-57F4-A99ADDDA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14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A3BD5E2-6F48-0A88-676C-AE77E5814825}"/>
              </a:ext>
            </a:extLst>
          </p:cNvPr>
          <p:cNvSpPr txBox="1"/>
          <p:nvPr/>
        </p:nvSpPr>
        <p:spPr>
          <a:xfrm>
            <a:off x="5222631" y="507558"/>
            <a:ext cx="4246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FFC000"/>
                </a:solidFill>
              </a:rPr>
              <a:t>Gottbewegte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87DF019-76EE-9980-F860-D9A5CBA6E1C0}"/>
              </a:ext>
            </a:extLst>
          </p:cNvPr>
          <p:cNvSpPr txBox="1"/>
          <p:nvPr/>
        </p:nvSpPr>
        <p:spPr>
          <a:xfrm>
            <a:off x="7275092" y="3107683"/>
            <a:ext cx="29894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C000"/>
                </a:solidFill>
              </a:rPr>
              <a:t>Ökumenischer Bibel- und Gebetskreis </a:t>
            </a:r>
          </a:p>
          <a:p>
            <a:r>
              <a:rPr lang="de-DE" sz="2400" dirty="0">
                <a:solidFill>
                  <a:srgbClr val="FFC000"/>
                </a:solidFill>
              </a:rPr>
              <a:t>St. Urban Bamberg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052" name="Picture 4" descr="Neues von Gott">
            <a:extLst>
              <a:ext uri="{FF2B5EF4-FFF2-40B4-BE49-F238E27FC236}">
                <a16:creationId xmlns:a16="http://schemas.microsoft.com/office/drawing/2014/main" id="{D102B890-2DE3-25B9-84B8-D0BDFA30D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4147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ues von Gott">
            <a:extLst>
              <a:ext uri="{FF2B5EF4-FFF2-40B4-BE49-F238E27FC236}">
                <a16:creationId xmlns:a16="http://schemas.microsoft.com/office/drawing/2014/main" id="{52CBE5BF-CE7A-139E-C371-80461A9A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35671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eues von Gott">
            <a:extLst>
              <a:ext uri="{FF2B5EF4-FFF2-40B4-BE49-F238E27FC236}">
                <a16:creationId xmlns:a16="http://schemas.microsoft.com/office/drawing/2014/main" id="{080F7564-F8A5-163D-6506-75E2F9D59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7195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Ein Bild, das Text, Blume, Brief, Karte Menü enthält.&#10;&#10;KI-generierte Inhalte können fehlerhaft sein.">
            <a:extLst>
              <a:ext uri="{FF2B5EF4-FFF2-40B4-BE49-F238E27FC236}">
                <a16:creationId xmlns:a16="http://schemas.microsoft.com/office/drawing/2014/main" id="{859F9906-3414-1F2A-99C2-8B65CBDB17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849"/>
          <a:stretch>
            <a:fillRect/>
          </a:stretch>
        </p:blipFill>
        <p:spPr>
          <a:xfrm>
            <a:off x="765313" y="1830997"/>
            <a:ext cx="6421800" cy="456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11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11AD7-5BA7-1C31-F6B4-C59D38CF2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869DF-36D5-821D-DE85-85D134F81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806882-AF6E-489E-E887-A4D602FE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15</a:t>
            </a:fld>
            <a:endParaRPr lang="de-DE"/>
          </a:p>
        </p:txBody>
      </p:sp>
      <p:pic>
        <p:nvPicPr>
          <p:cNvPr id="9" name="Inhaltsplatzhalter 8" descr="Ein Bild, das Kleidung, Person, Mann, Gruppe enthält.&#10;&#10;KI-generierte Inhalte können fehlerhaft sein.">
            <a:extLst>
              <a:ext uri="{FF2B5EF4-FFF2-40B4-BE49-F238E27FC236}">
                <a16:creationId xmlns:a16="http://schemas.microsoft.com/office/drawing/2014/main" id="{3CD2EC89-17CD-0445-9F16-44FF692F4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1" y="1930400"/>
            <a:ext cx="8401378" cy="3881437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C101986-265E-31DF-738E-F32665D460F5}"/>
              </a:ext>
            </a:extLst>
          </p:cNvPr>
          <p:cNvSpPr txBox="1"/>
          <p:nvPr/>
        </p:nvSpPr>
        <p:spPr>
          <a:xfrm>
            <a:off x="810421" y="5980494"/>
            <a:ext cx="641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Kommunionhelferkurs in Gundelsheim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EBF3A4-1A4F-63A8-7C09-8B03EA5CC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01" y="451513"/>
            <a:ext cx="4493141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57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BAFA5-BDBF-D9B3-06FE-81CD45703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3C0AB-1268-5C07-5DC9-ED824325F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E0B8EA-4A0E-DC4D-4CA0-D10103F5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16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21074F3-2BC1-3972-3107-7A11CBD3FFF6}"/>
              </a:ext>
            </a:extLst>
          </p:cNvPr>
          <p:cNvSpPr txBox="1"/>
          <p:nvPr/>
        </p:nvSpPr>
        <p:spPr>
          <a:xfrm>
            <a:off x="8850835" y="5900758"/>
            <a:ext cx="641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Wallfahrtsführerschulung </a:t>
            </a:r>
          </a:p>
          <a:p>
            <a:r>
              <a:rPr lang="de-DE" dirty="0"/>
              <a:t> Vierzehnheiligen</a:t>
            </a:r>
          </a:p>
        </p:txBody>
      </p:sp>
      <p:pic>
        <p:nvPicPr>
          <p:cNvPr id="8" name="Grafik 7" descr="Ein Bild, das Kleidung, Person, Gebäude, draußen enthält.">
            <a:extLst>
              <a:ext uri="{FF2B5EF4-FFF2-40B4-BE49-F238E27FC236}">
                <a16:creationId xmlns:a16="http://schemas.microsoft.com/office/drawing/2014/main" id="{3A049CBA-5911-D233-9704-C60AFB0A6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088487"/>
            <a:ext cx="8035742" cy="462751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F878B9-67AD-9607-07EE-2288EE761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436751"/>
            <a:ext cx="4493141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07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3FD84-3014-3B04-71C5-2EB3C906F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200" dirty="0">
                <a:solidFill>
                  <a:srgbClr val="FFFFFF"/>
                </a:solidFill>
              </a:rPr>
            </a:br>
            <a:br>
              <a:rPr lang="de-DE" sz="3200" dirty="0">
                <a:solidFill>
                  <a:srgbClr val="FFFFFF"/>
                </a:solidFill>
              </a:rPr>
            </a:br>
            <a:endParaRPr lang="de-DE" sz="32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44BD2C-9390-7089-723C-3F25B2A1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17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9729FB4-730A-0898-8E4B-58B408B5A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28" y="878362"/>
            <a:ext cx="8785097" cy="141439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5C48322-99CC-6F37-FACF-7D9A727CD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170" y="3057872"/>
            <a:ext cx="4063725" cy="270818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B108D5E-5BDE-5CB8-52E8-E302D327F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283" y="258520"/>
            <a:ext cx="1898230" cy="248016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D0B0415-6CD7-EC9D-1BFE-1E0FA84E42D0}"/>
              </a:ext>
            </a:extLst>
          </p:cNvPr>
          <p:cNvSpPr txBox="1"/>
          <p:nvPr/>
        </p:nvSpPr>
        <p:spPr>
          <a:xfrm>
            <a:off x="1440613" y="4882342"/>
            <a:ext cx="282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Weltbeweger </a:t>
            </a:r>
          </a:p>
          <a:p>
            <a:r>
              <a:rPr lang="de-DE" sz="2800" dirty="0"/>
              <a:t>im Alltag</a:t>
            </a:r>
          </a:p>
        </p:txBody>
      </p:sp>
    </p:spTree>
    <p:extLst>
      <p:ext uri="{BB962C8B-B14F-4D97-AF65-F5344CB8AC3E}">
        <p14:creationId xmlns:p14="http://schemas.microsoft.com/office/powerpoint/2010/main" val="192780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8B808-F856-E41C-CBBF-A1ED98845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03F8B-E3EF-0F14-865B-3E02EBC8F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69F6EE-3575-DBE2-FC63-4898476A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18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80A5CC5-31B4-1103-6882-3B1A3DEBD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Schülerinnen und Schüler</a:t>
            </a:r>
            <a:r>
              <a:rPr lang="de-DE" dirty="0"/>
              <a:t>    </a:t>
            </a:r>
          </a:p>
          <a:p>
            <a:r>
              <a:rPr lang="de-DE" sz="2400" b="1" dirty="0">
                <a:solidFill>
                  <a:srgbClr val="FFC000"/>
                </a:solidFill>
              </a:rPr>
              <a:t>Kreativ- und </a:t>
            </a:r>
            <a:r>
              <a:rPr lang="de-DE" sz="2400" b="1" dirty="0" err="1">
                <a:solidFill>
                  <a:srgbClr val="FFC000"/>
                </a:solidFill>
              </a:rPr>
              <a:t>Engagementwettbewerb</a:t>
            </a:r>
            <a:r>
              <a:rPr lang="de-DE" sz="2400" b="1" dirty="0">
                <a:solidFill>
                  <a:srgbClr val="FFC000"/>
                </a:solidFill>
              </a:rPr>
              <a:t> im Erzbistum Bamberg</a:t>
            </a:r>
          </a:p>
          <a:p>
            <a:pPr lvl="1"/>
            <a:r>
              <a:rPr lang="de-DE" sz="1800" dirty="0"/>
              <a:t>Schriftliche Beiträge</a:t>
            </a:r>
          </a:p>
          <a:p>
            <a:pPr lvl="1"/>
            <a:r>
              <a:rPr lang="de-DE" sz="1800" dirty="0"/>
              <a:t>Künstlerische Beiträge</a:t>
            </a:r>
          </a:p>
          <a:p>
            <a:pPr lvl="1"/>
            <a:r>
              <a:rPr lang="de-DE" sz="1800" dirty="0"/>
              <a:t>Fotografische Beiträge</a:t>
            </a:r>
          </a:p>
          <a:p>
            <a:pPr lvl="1"/>
            <a:r>
              <a:rPr lang="de-DE" sz="1800" dirty="0"/>
              <a:t>Multimedia-Beiträge</a:t>
            </a:r>
          </a:p>
          <a:p>
            <a:pPr lvl="1"/>
            <a:r>
              <a:rPr lang="de-DE" sz="1800" dirty="0"/>
              <a:t>Musik und Theater</a:t>
            </a:r>
          </a:p>
          <a:p>
            <a:pPr lvl="1"/>
            <a:r>
              <a:rPr lang="de-DE" sz="1800" dirty="0"/>
              <a:t>Soziale Projekte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905468-AB43-E00C-04EC-213C0095F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315" y="3274998"/>
            <a:ext cx="4978375" cy="24520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32F9B5F-2804-2930-88E7-979F06B2F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485" y="609600"/>
            <a:ext cx="4506718" cy="18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6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8DBD0-B61C-B497-1A7C-78B825E0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022FF9-3BAC-0D49-90F8-26099D16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19</a:t>
            </a:fld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225A7A7-73CF-2436-346F-2CBD7C190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901" y="1862626"/>
            <a:ext cx="8907340" cy="27790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6F2BAE5-E305-9CFB-3D06-359391CBC736}"/>
              </a:ext>
            </a:extLst>
          </p:cNvPr>
          <p:cNvSpPr txBox="1"/>
          <p:nvPr/>
        </p:nvSpPr>
        <p:spPr>
          <a:xfrm>
            <a:off x="768901" y="5141343"/>
            <a:ext cx="7477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C000"/>
                </a:solidFill>
              </a:rPr>
              <a:t>Neu gewählt, </a:t>
            </a:r>
          </a:p>
          <a:p>
            <a:r>
              <a:rPr lang="de-DE" sz="2400" b="1" dirty="0">
                <a:solidFill>
                  <a:srgbClr val="FFC000"/>
                </a:solidFill>
              </a:rPr>
              <a:t>gemeinsam Kirche zu gestalten!</a:t>
            </a:r>
          </a:p>
        </p:txBody>
      </p:sp>
    </p:spTree>
    <p:extLst>
      <p:ext uri="{BB962C8B-B14F-4D97-AF65-F5344CB8AC3E}">
        <p14:creationId xmlns:p14="http://schemas.microsoft.com/office/powerpoint/2010/main" val="3626443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DA2C8AD-DEF0-26EF-422A-B60DF6DB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2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A161A1-F933-FBAE-E9B4-771B17B03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53" y="324116"/>
            <a:ext cx="7269438" cy="63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29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AF3F2-4399-F1CD-AF77-3AD9934D9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A85154-0211-2199-8288-C7A44CDB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19EDC0-9178-BE6B-FD98-1C4AEFCD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20</a:t>
            </a:fld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F9ED8ED-6BF4-1CFD-323A-9CF2F2F4F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4007" y="1184597"/>
            <a:ext cx="3388325" cy="485676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BB10192-143F-D751-454B-08F594CCF530}"/>
              </a:ext>
            </a:extLst>
          </p:cNvPr>
          <p:cNvSpPr txBox="1"/>
          <p:nvPr/>
        </p:nvSpPr>
        <p:spPr>
          <a:xfrm>
            <a:off x="771137" y="2631056"/>
            <a:ext cx="3895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Ein pastoraler Prozess, der bewegt.</a:t>
            </a:r>
          </a:p>
          <a:p>
            <a:endParaRPr lang="de-DE" sz="2400" b="1" dirty="0"/>
          </a:p>
          <a:p>
            <a:endParaRPr lang="de-DE" sz="2400" b="1" dirty="0"/>
          </a:p>
          <a:p>
            <a:r>
              <a:rPr lang="de-DE" sz="2400" b="1" dirty="0">
                <a:solidFill>
                  <a:srgbClr val="FFC000"/>
                </a:solidFill>
              </a:rPr>
              <a:t>Pioniere auf der Suche nach Wegen für eine Kirche mit Zukunft… </a:t>
            </a:r>
          </a:p>
        </p:txBody>
      </p:sp>
    </p:spTree>
    <p:extLst>
      <p:ext uri="{BB962C8B-B14F-4D97-AF65-F5344CB8AC3E}">
        <p14:creationId xmlns:p14="http://schemas.microsoft.com/office/powerpoint/2010/main" val="172970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4CCAE-7DBF-51C7-2F77-FD977DFE1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3A761-A547-2577-F588-5B5E11E6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89751E-CCD8-A3F6-98DF-CCB8E7A0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21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99A5B88-0320-6665-FDA4-E747FE772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Jugendliche bewegen die Welt</a:t>
            </a:r>
          </a:p>
          <a:p>
            <a:pPr marL="0" indent="0">
              <a:buNone/>
            </a:pPr>
            <a:r>
              <a:rPr lang="de-DE" dirty="0"/>
              <a:t>      </a:t>
            </a:r>
          </a:p>
          <a:p>
            <a:r>
              <a:rPr lang="de-DE" dirty="0"/>
              <a:t>Weltwärts </a:t>
            </a:r>
          </a:p>
          <a:p>
            <a:endParaRPr lang="de-DE" dirty="0"/>
          </a:p>
          <a:p>
            <a:r>
              <a:rPr lang="de-DE" dirty="0"/>
              <a:t>Freiwilliges Soziales Jahr</a:t>
            </a:r>
          </a:p>
          <a:p>
            <a:r>
              <a:rPr lang="de-DE" dirty="0" err="1"/>
              <a:t>Bundesfreiwillgendienst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1EC3B7-D896-C89B-CF0A-71136421E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391" y="2227998"/>
            <a:ext cx="5833964" cy="228628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5BD110F-B9D1-78F7-3C14-73C649C6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45" y="985226"/>
            <a:ext cx="1546530" cy="11753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E894E75-F776-584A-BE4A-01E45B8A8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82" y="4879406"/>
            <a:ext cx="80962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47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9C898-7311-A03E-720E-F1E5A1F3D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9EEC59-C27F-20CF-6E32-8F030408B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3A9398-04FB-AD3B-87E1-23D4BF77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22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6C16-46DA-9BB2-E1F6-FDDD59024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Alltagsheldinnen und-helden</a:t>
            </a:r>
            <a:endParaRPr lang="de-DE" dirty="0"/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488FFDE-2D80-F53E-D0C8-AD3B2EA32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262"/>
          <a:stretch>
            <a:fillRect/>
          </a:stretch>
        </p:blipFill>
        <p:spPr>
          <a:xfrm>
            <a:off x="1081453" y="2839378"/>
            <a:ext cx="8260955" cy="201678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035BA91-0733-C602-F7A3-B16970632067}"/>
              </a:ext>
            </a:extLst>
          </p:cNvPr>
          <p:cNvSpPr txBox="1"/>
          <p:nvPr/>
        </p:nvSpPr>
        <p:spPr>
          <a:xfrm>
            <a:off x="995189" y="5487364"/>
            <a:ext cx="277837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NFS-Team Nürnberg </a:t>
            </a:r>
          </a:p>
          <a:p>
            <a:r>
              <a:rPr lang="de-DE" sz="1100" dirty="0"/>
              <a:t>Foto: Elke </a:t>
            </a:r>
            <a:r>
              <a:rPr lang="de-DE" sz="1100" dirty="0" err="1"/>
              <a:t>Pilkenroth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93A0731-A467-0A06-05FB-7535B4265904}"/>
              </a:ext>
            </a:extLst>
          </p:cNvPr>
          <p:cNvSpPr txBox="1"/>
          <p:nvPr/>
        </p:nvSpPr>
        <p:spPr>
          <a:xfrm>
            <a:off x="6167890" y="1292133"/>
            <a:ext cx="3234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C000"/>
                </a:solidFill>
              </a:rPr>
              <a:t>Euer Einsatz bewegt!</a:t>
            </a:r>
          </a:p>
        </p:txBody>
      </p:sp>
    </p:spTree>
    <p:extLst>
      <p:ext uri="{BB962C8B-B14F-4D97-AF65-F5344CB8AC3E}">
        <p14:creationId xmlns:p14="http://schemas.microsoft.com/office/powerpoint/2010/main" val="2334963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F3888-A0C6-B2A7-2FAF-A0F7FAF51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E96A3-20CA-951C-0A22-5C50920E6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406945" cy="1320800"/>
          </a:xfrm>
        </p:spPr>
        <p:txBody>
          <a:bodyPr>
            <a:normAutofit/>
          </a:bodyPr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D76637-536F-1B1B-8ECF-FCEF4613C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23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598F8E-54B7-EC5B-9B30-603A6A52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702818"/>
            <a:ext cx="7437640" cy="278697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F500D64-0496-39D1-093C-A753F180BF24}"/>
              </a:ext>
            </a:extLst>
          </p:cNvPr>
          <p:cNvSpPr txBox="1"/>
          <p:nvPr/>
        </p:nvSpPr>
        <p:spPr>
          <a:xfrm>
            <a:off x="549666" y="4927601"/>
            <a:ext cx="6103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Friedenspreise für</a:t>
            </a:r>
          </a:p>
          <a:p>
            <a:r>
              <a:rPr lang="de-DE" dirty="0"/>
              <a:t>Sr. M. Mechthild Thürmer OSB, Äbtissin des Klosters Maria Frieden in </a:t>
            </a:r>
            <a:r>
              <a:rPr lang="de-DE" dirty="0" err="1"/>
              <a:t>Kirchschletten</a:t>
            </a:r>
            <a:r>
              <a:rPr lang="de-DE" dirty="0"/>
              <a:t>, und Sr. Juliana Seelmann OSF für ihr Engagement für Geflüchtete ausgezeichnet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D9DA118-C55F-B45A-3D66-309DE3184104}"/>
              </a:ext>
            </a:extLst>
          </p:cNvPr>
          <p:cNvSpPr txBox="1"/>
          <p:nvPr/>
        </p:nvSpPr>
        <p:spPr>
          <a:xfrm>
            <a:off x="4648392" y="4693517"/>
            <a:ext cx="3942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C000"/>
                </a:solidFill>
              </a:rPr>
              <a:t>Ordensfrauen bewegen.</a:t>
            </a:r>
          </a:p>
        </p:txBody>
      </p:sp>
    </p:spTree>
    <p:extLst>
      <p:ext uri="{BB962C8B-B14F-4D97-AF65-F5344CB8AC3E}">
        <p14:creationId xmlns:p14="http://schemas.microsoft.com/office/powerpoint/2010/main" val="725262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F84DA-55D5-6F02-AFE5-EB1A1B03D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8ABF74-725C-548E-F363-584EFDA9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162" y="609600"/>
            <a:ext cx="8596668" cy="1320800"/>
          </a:xfrm>
        </p:spPr>
        <p:txBody>
          <a:bodyPr>
            <a:normAutofit/>
          </a:bodyPr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2C2358-3E3E-FC17-04F7-4C359304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24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4B45F13-9663-83F8-A186-01EB192B0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71" y="5347025"/>
            <a:ext cx="8596668" cy="1320800"/>
          </a:xfrm>
        </p:spPr>
        <p:txBody>
          <a:bodyPr>
            <a:normAutofit/>
          </a:bodyPr>
          <a:lstStyle/>
          <a:p>
            <a:r>
              <a:rPr lang="de-DE" sz="2800" dirty="0"/>
              <a:t>Deine Alltagsheldinnen und- </a:t>
            </a:r>
          </a:p>
          <a:p>
            <a:r>
              <a:rPr lang="de-DE" sz="2800" dirty="0"/>
              <a:t>Helden und ihre Geschichten?</a:t>
            </a:r>
            <a:endParaRPr lang="de-DE" dirty="0"/>
          </a:p>
          <a:p>
            <a:endParaRPr lang="de-DE" dirty="0"/>
          </a:p>
        </p:txBody>
      </p:sp>
      <p:pic>
        <p:nvPicPr>
          <p:cNvPr id="9" name="Grafik 8" descr="Ein Bild, das Person, Menschliches Gesicht, Kleidung, Wand enthält.&#10;&#10;KI-generierte Inhalte können fehlerhaft sein.">
            <a:extLst>
              <a:ext uri="{FF2B5EF4-FFF2-40B4-BE49-F238E27FC236}">
                <a16:creationId xmlns:a16="http://schemas.microsoft.com/office/drawing/2014/main" id="{948E4DAC-FAE2-B67C-B5CB-1DB686EB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999" y="2380891"/>
            <a:ext cx="4012410" cy="2672265"/>
          </a:xfrm>
          <a:prstGeom prst="rect">
            <a:avLst/>
          </a:prstGeom>
        </p:spPr>
      </p:pic>
      <p:pic>
        <p:nvPicPr>
          <p:cNvPr id="12" name="Grafik 11" descr="Ein Bild, das Kleidung, Person, Dienstleistung, Fahrzeug enthält.&#10;&#10;KI-generierte Inhalte können fehlerhaft sein.">
            <a:extLst>
              <a:ext uri="{FF2B5EF4-FFF2-40B4-BE49-F238E27FC236}">
                <a16:creationId xmlns:a16="http://schemas.microsoft.com/office/drawing/2014/main" id="{79911A8B-CF7E-F2F7-D231-1D161BFD9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51" y="1930400"/>
            <a:ext cx="4235786" cy="28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3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6EDEE-56EB-D077-B650-5F7814530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5771A-74FD-722A-3746-1FEAAF42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2C45DA-BBB5-2C59-D7B1-9BA6591C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25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C71F2C2-E77B-ED89-68AE-94E0F3866B5A}"/>
              </a:ext>
            </a:extLst>
          </p:cNvPr>
          <p:cNvSpPr txBox="1"/>
          <p:nvPr/>
        </p:nvSpPr>
        <p:spPr>
          <a:xfrm>
            <a:off x="848604" y="4848471"/>
            <a:ext cx="61033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/>
              <a:t>Anne Olbrich</a:t>
            </a:r>
          </a:p>
          <a:p>
            <a:r>
              <a:rPr lang="de-DE" dirty="0"/>
              <a:t>Malerei, Zeichnung, Installation</a:t>
            </a:r>
          </a:p>
          <a:p>
            <a:r>
              <a:rPr lang="de-DE" dirty="0"/>
              <a:t>„Ich sehe mich als Künstlerin, die sich mitteilen muss.</a:t>
            </a:r>
          </a:p>
          <a:p>
            <a:r>
              <a:rPr lang="de-DE" dirty="0"/>
              <a:t>Dabei geht es um Themen wie : Umwelt, soziale Gerechtigkeit ,Literatur, Biblische Geschichten.</a:t>
            </a:r>
          </a:p>
        </p:txBody>
      </p:sp>
      <p:pic>
        <p:nvPicPr>
          <p:cNvPr id="6" name="Grafik 5" descr="Ein Bild, das Menschliches Gesicht, Person, Augenbraue, Kunst enthält.&#10;&#10;KI-generierte Inhalte können fehlerhaft sein.">
            <a:extLst>
              <a:ext uri="{FF2B5EF4-FFF2-40B4-BE49-F238E27FC236}">
                <a16:creationId xmlns:a16="http://schemas.microsoft.com/office/drawing/2014/main" id="{75FF9507-8B8F-38F6-568F-7C222ED66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11" y="2295525"/>
            <a:ext cx="8639175" cy="22669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9434BB-A51B-BF28-2EB3-8DAF8160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014" y="546309"/>
            <a:ext cx="4204095" cy="173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09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4D9F3-9F32-3487-1416-DD9610905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1387B-B224-1912-5B58-62E754D39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26503F-A86E-6A68-A1B7-1C9885835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26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E1F18F-09CB-F164-E7D2-A4E547967CD9}"/>
              </a:ext>
            </a:extLst>
          </p:cNvPr>
          <p:cNvSpPr txBox="1"/>
          <p:nvPr/>
        </p:nvSpPr>
        <p:spPr>
          <a:xfrm>
            <a:off x="5081571" y="1270000"/>
            <a:ext cx="473202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Steckbriefe von Persönlichkeiten</a:t>
            </a:r>
          </a:p>
          <a:p>
            <a:endParaRPr lang="de-DE" sz="2800" dirty="0"/>
          </a:p>
          <a:p>
            <a:r>
              <a:rPr lang="de-DE" sz="2000" i="1" dirty="0"/>
              <a:t>Interview-Aktion</a:t>
            </a:r>
          </a:p>
          <a:p>
            <a:endParaRPr lang="de-DE" dirty="0"/>
          </a:p>
          <a:p>
            <a:r>
              <a:rPr lang="de-DE" dirty="0"/>
              <a:t>Foto</a:t>
            </a:r>
          </a:p>
          <a:p>
            <a:r>
              <a:rPr lang="de-DE" dirty="0"/>
              <a:t>Name</a:t>
            </a:r>
          </a:p>
          <a:p>
            <a:r>
              <a:rPr lang="de-DE" dirty="0"/>
              <a:t>Beruf</a:t>
            </a:r>
          </a:p>
          <a:p>
            <a:r>
              <a:rPr lang="de-DE" dirty="0"/>
              <a:t>Mein Stil</a:t>
            </a:r>
          </a:p>
          <a:p>
            <a:r>
              <a:rPr lang="de-DE" dirty="0"/>
              <a:t>Mein bewegendster Moment</a:t>
            </a:r>
          </a:p>
          <a:p>
            <a:r>
              <a:rPr lang="de-DE" dirty="0"/>
              <a:t>Mein Lebensmotto</a:t>
            </a:r>
          </a:p>
          <a:p>
            <a:r>
              <a:rPr lang="de-DE" dirty="0"/>
              <a:t>Mein persönliches Lebensziel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A3BAFD7-40B2-0951-06B4-F9F33885D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r="19569"/>
          <a:stretch>
            <a:fillRect/>
          </a:stretch>
        </p:blipFill>
        <p:spPr bwMode="auto">
          <a:xfrm>
            <a:off x="808264" y="1476462"/>
            <a:ext cx="3910693" cy="450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3712A3A-5809-ADAC-4046-2BB2CDFC6E3A}"/>
              </a:ext>
            </a:extLst>
          </p:cNvPr>
          <p:cNvSpPr txBox="1"/>
          <p:nvPr/>
        </p:nvSpPr>
        <p:spPr>
          <a:xfrm>
            <a:off x="697853" y="5982521"/>
            <a:ext cx="378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Tanja Kinkel - </a:t>
            </a:r>
            <a:r>
              <a:rPr lang="de-DE" sz="1200" dirty="0"/>
              <a:t>Schriftstellerin aus Bamberg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E53D25-F9DA-131E-3930-552D9595F0BE}"/>
              </a:ext>
            </a:extLst>
          </p:cNvPr>
          <p:cNvSpPr txBox="1"/>
          <p:nvPr/>
        </p:nvSpPr>
        <p:spPr>
          <a:xfrm>
            <a:off x="5089590" y="5253487"/>
            <a:ext cx="424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C000"/>
                </a:solidFill>
              </a:rPr>
              <a:t>Persönlichkeiten bewegen die Welt.</a:t>
            </a:r>
          </a:p>
        </p:txBody>
      </p:sp>
    </p:spTree>
    <p:extLst>
      <p:ext uri="{BB962C8B-B14F-4D97-AF65-F5344CB8AC3E}">
        <p14:creationId xmlns:p14="http://schemas.microsoft.com/office/powerpoint/2010/main" val="3697181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2987D-9763-0FE3-8939-8E9EA9ADE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13B25-CCA7-A865-2692-957CE64A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56DF1B-0DBD-D91C-4048-72F33607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27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A0DB7A2-B4D4-9A2A-B6E2-6BE8479814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60" t="6038" r="20482" b="-6038"/>
          <a:stretch>
            <a:fillRect/>
          </a:stretch>
        </p:blipFill>
        <p:spPr>
          <a:xfrm>
            <a:off x="957031" y="1857428"/>
            <a:ext cx="6103344" cy="34194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B24AE07-266F-F945-EE91-E7FFFFCB611E}"/>
              </a:ext>
            </a:extLst>
          </p:cNvPr>
          <p:cNvSpPr txBox="1"/>
          <p:nvPr/>
        </p:nvSpPr>
        <p:spPr>
          <a:xfrm>
            <a:off x="862388" y="5288851"/>
            <a:ext cx="6103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Haftantritt von P. Jörg Alt SJ</a:t>
            </a:r>
          </a:p>
          <a:p>
            <a:r>
              <a:rPr lang="de-DE" dirty="0"/>
              <a:t>„Reden Sie nicht über mich, reden Sie über die Klimakatastrophe!“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CA9FD6D-CB0B-F0D9-2759-65D04BA5A475}"/>
              </a:ext>
            </a:extLst>
          </p:cNvPr>
          <p:cNvSpPr txBox="1"/>
          <p:nvPr/>
        </p:nvSpPr>
        <p:spPr>
          <a:xfrm>
            <a:off x="7177177" y="4304581"/>
            <a:ext cx="3148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C000"/>
                </a:solidFill>
              </a:rPr>
              <a:t>Sein Widerstand bewegt die Welt.</a:t>
            </a:r>
          </a:p>
        </p:txBody>
      </p:sp>
    </p:spTree>
    <p:extLst>
      <p:ext uri="{BB962C8B-B14F-4D97-AF65-F5344CB8AC3E}">
        <p14:creationId xmlns:p14="http://schemas.microsoft.com/office/powerpoint/2010/main" val="2060874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A2CF1-07AA-91E8-0BBC-30837C52D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02CFC-6B2A-D6A8-D639-A6BA75D78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E63222-CDD8-0120-D45C-43D3E8F3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28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37905A7-0AF2-E9C0-2469-5D245B172355}"/>
              </a:ext>
            </a:extLst>
          </p:cNvPr>
          <p:cNvSpPr txBox="1"/>
          <p:nvPr/>
        </p:nvSpPr>
        <p:spPr>
          <a:xfrm>
            <a:off x="761616" y="5760165"/>
            <a:ext cx="6103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Bahnhofsmission Nürnberg</a:t>
            </a:r>
          </a:p>
        </p:txBody>
      </p:sp>
      <p:pic>
        <p:nvPicPr>
          <p:cNvPr id="2050" name="Picture 2" descr="Bahnhofsmission">
            <a:extLst>
              <a:ext uri="{FF2B5EF4-FFF2-40B4-BE49-F238E27FC236}">
                <a16:creationId xmlns:a16="http://schemas.microsoft.com/office/drawing/2014/main" id="{A82B3CCE-0B27-959A-B750-F8BF931F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09" y="1809581"/>
            <a:ext cx="5924963" cy="395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BAA4691-97A9-6DD4-F73A-273FC7819571}"/>
              </a:ext>
            </a:extLst>
          </p:cNvPr>
          <p:cNvSpPr txBox="1"/>
          <p:nvPr/>
        </p:nvSpPr>
        <p:spPr>
          <a:xfrm>
            <a:off x="7073660" y="1796641"/>
            <a:ext cx="2812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C000"/>
                </a:solidFill>
              </a:rPr>
              <a:t>Ihr Einsatz bewegt einen Bahnhof</a:t>
            </a:r>
          </a:p>
        </p:txBody>
      </p:sp>
    </p:spTree>
    <p:extLst>
      <p:ext uri="{BB962C8B-B14F-4D97-AF65-F5344CB8AC3E}">
        <p14:creationId xmlns:p14="http://schemas.microsoft.com/office/powerpoint/2010/main" val="2881964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B3E36-971E-B716-CDBE-336FC65CB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C3B7F-E544-10E5-7F2D-83524212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Du bewegst die Welt.</a:t>
            </a:r>
            <a:br>
              <a:rPr lang="de-DE" dirty="0"/>
            </a:br>
            <a:endParaRPr lang="de-DE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D800B6-4236-686E-015A-B29283C28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29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F294A93-C8EE-C160-1E57-B4E825EE5EA1}"/>
              </a:ext>
            </a:extLst>
          </p:cNvPr>
          <p:cNvSpPr txBox="1"/>
          <p:nvPr/>
        </p:nvSpPr>
        <p:spPr>
          <a:xfrm>
            <a:off x="798496" y="5930692"/>
            <a:ext cx="6103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/>
              <a:t>Leidenschaft für Holz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C8A3D-F699-1E8D-753F-243C879C5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45" y="1930400"/>
            <a:ext cx="5717066" cy="381137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CE1EB4E-98FE-E8C0-9F6A-5628A97A01A9}"/>
              </a:ext>
            </a:extLst>
          </p:cNvPr>
          <p:cNvSpPr txBox="1"/>
          <p:nvPr/>
        </p:nvSpPr>
        <p:spPr>
          <a:xfrm>
            <a:off x="6864222" y="1859340"/>
            <a:ext cx="2777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C000"/>
                </a:solidFill>
              </a:rPr>
              <a:t>Ein Handwerksmeister bewegt Auszubildende.</a:t>
            </a:r>
          </a:p>
        </p:txBody>
      </p:sp>
    </p:spTree>
    <p:extLst>
      <p:ext uri="{BB962C8B-B14F-4D97-AF65-F5344CB8AC3E}">
        <p14:creationId xmlns:p14="http://schemas.microsoft.com/office/powerpoint/2010/main" val="3629446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DCE44-FC45-B546-4B9B-102B84A7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504" y="954654"/>
            <a:ext cx="8596668" cy="1320800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C00000"/>
                </a:solidFill>
              </a:rPr>
              <a:t>Du bewegst die Welt.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B2D4AD5-855C-59BB-564F-659C1383A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3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D7370FC-C036-72E2-3CB6-898EB09ECE8F}"/>
              </a:ext>
            </a:extLst>
          </p:cNvPr>
          <p:cNvSpPr txBox="1"/>
          <p:nvPr/>
        </p:nvSpPr>
        <p:spPr>
          <a:xfrm>
            <a:off x="915504" y="1587500"/>
            <a:ext cx="955613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sz="2800" b="1" dirty="0">
              <a:solidFill>
                <a:srgbClr val="FFC000"/>
              </a:solidFill>
            </a:endParaRPr>
          </a:p>
          <a:p>
            <a:r>
              <a:rPr lang="de-DE" sz="2800" b="1" dirty="0">
                <a:solidFill>
                  <a:srgbClr val="FFC000"/>
                </a:solidFill>
              </a:rPr>
              <a:t>Vom Heiligen Jahr der Hoffnung</a:t>
            </a:r>
          </a:p>
          <a:p>
            <a:r>
              <a:rPr lang="de-DE" sz="2800" b="1" dirty="0">
                <a:solidFill>
                  <a:srgbClr val="FFC000"/>
                </a:solidFill>
              </a:rPr>
              <a:t> </a:t>
            </a:r>
          </a:p>
          <a:p>
            <a:r>
              <a:rPr lang="de-DE" sz="2800" b="1" dirty="0">
                <a:solidFill>
                  <a:srgbClr val="FFC000"/>
                </a:solidFill>
              </a:rPr>
              <a:t>zu einem Jahr des Glaubens und der Weltgestaltung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6D77F62-FB18-78BE-FDC5-70DC35D2CE51}"/>
              </a:ext>
            </a:extLst>
          </p:cNvPr>
          <p:cNvSpPr txBox="1"/>
          <p:nvPr/>
        </p:nvSpPr>
        <p:spPr>
          <a:xfrm>
            <a:off x="967154" y="3903785"/>
            <a:ext cx="7913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sz="3200" b="1" i="1" dirty="0">
              <a:solidFill>
                <a:srgbClr val="FFC000"/>
              </a:solidFill>
            </a:endParaRPr>
          </a:p>
          <a:p>
            <a:r>
              <a:rPr lang="de-DE" sz="3200" b="1" i="1" dirty="0">
                <a:solidFill>
                  <a:srgbClr val="FFC000"/>
                </a:solidFill>
              </a:rPr>
              <a:t>Gottbewegte bewegen die Welt</a:t>
            </a:r>
          </a:p>
        </p:txBody>
      </p:sp>
    </p:spTree>
    <p:extLst>
      <p:ext uri="{BB962C8B-B14F-4D97-AF65-F5344CB8AC3E}">
        <p14:creationId xmlns:p14="http://schemas.microsoft.com/office/powerpoint/2010/main" val="1150595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1CCAD-1893-5D00-828D-D70D029D2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CFE8E2-DB46-4581-AE28-FA548D6D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30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B090B72-9B11-BE1A-4361-87E0DE930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2800" dirty="0"/>
          </a:p>
          <a:p>
            <a:r>
              <a:rPr lang="de-DE" sz="2800" dirty="0"/>
              <a:t>Dafür brenne ich …</a:t>
            </a:r>
          </a:p>
          <a:p>
            <a:r>
              <a:rPr lang="de-DE" sz="2800" dirty="0"/>
              <a:t>Deshalb mache ich…</a:t>
            </a:r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Ich glaube an Dein Charisma. 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7B3AA0-8063-D074-E514-2AC4C945A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129" y="1540102"/>
            <a:ext cx="5189873" cy="308959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141BA7D-AB18-8784-1C29-916A2A13597E}"/>
              </a:ext>
            </a:extLst>
          </p:cNvPr>
          <p:cNvSpPr txBox="1"/>
          <p:nvPr/>
        </p:nvSpPr>
        <p:spPr>
          <a:xfrm>
            <a:off x="677334" y="816638"/>
            <a:ext cx="3942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C000"/>
                </a:solidFill>
              </a:rPr>
              <a:t>Und was bewegst Du?</a:t>
            </a:r>
          </a:p>
        </p:txBody>
      </p:sp>
    </p:spTree>
    <p:extLst>
      <p:ext uri="{BB962C8B-B14F-4D97-AF65-F5344CB8AC3E}">
        <p14:creationId xmlns:p14="http://schemas.microsoft.com/office/powerpoint/2010/main" val="4049584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D73A8-4E5D-56DB-DB37-3068C2C1F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5EA7A-F343-5FBA-56B5-F0FFFFA4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b="1" dirty="0">
                <a:solidFill>
                  <a:srgbClr val="FFC000"/>
                </a:solidFill>
              </a:rPr>
              <a:t>Du bewegst die Welt.</a:t>
            </a:r>
            <a:br>
              <a:rPr lang="de-DE" sz="4400" b="1" dirty="0"/>
            </a:br>
            <a:endParaRPr lang="de-DE" sz="4400" b="1" dirty="0">
              <a:highlight>
                <a:srgbClr val="C0C0C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C258EA-C836-8146-B43F-6505F610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31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D682332-484C-1D9C-9417-CCD5BC3D8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1903820"/>
            <a:ext cx="7578872" cy="374798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ED3EA19-F166-0240-A5E9-1CC65C11B967}"/>
              </a:ext>
            </a:extLst>
          </p:cNvPr>
          <p:cNvSpPr txBox="1"/>
          <p:nvPr/>
        </p:nvSpPr>
        <p:spPr>
          <a:xfrm>
            <a:off x="5363936" y="5698249"/>
            <a:ext cx="6578576" cy="110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Konzept und Gestaltung: Hauptabteilung Seelsorge – Martin J. Emge</a:t>
            </a:r>
          </a:p>
          <a:p>
            <a:pPr algn="r"/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Bildnachweise: PWB, Berufe der Kirche: 56; Andreas Kuschbert: S. 57, 67; forchheim-katholisch.de: S. 58; PWB: S. 59; Thielemann: S. 60; sb-bamberger-westen.de: S. 61;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Pexels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S. 64, 73, 78, 80 dioezesanrat-bamberg.de: S. 65; privat: S. 66; </a:t>
            </a:r>
            <a:r>
              <a:rPr lang="de-DE" sz="105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kirchemitzukunft.de</a:t>
            </a:r>
            <a:r>
              <a:rPr lang="de-DE" sz="1050" dirty="0"/>
              <a:t>: S. 67; Caritas: 69; weltwaerts.de: S. 70; Elke </a:t>
            </a:r>
            <a:r>
              <a:rPr lang="de-DE" sz="1050" dirty="0" err="1"/>
              <a:t>Pilkenroth</a:t>
            </a:r>
            <a:r>
              <a:rPr lang="de-DE" sz="1050" dirty="0"/>
              <a:t>: S. 71; Deutsches Theater Göttingen: S. 72; jesuitenweltweit.de: 76; </a:t>
            </a:r>
            <a:r>
              <a:rPr lang="de-DE" sz="1050" dirty="0" err="1"/>
              <a:t>wikipedia</a:t>
            </a:r>
            <a:r>
              <a:rPr lang="de-DE" sz="1050" dirty="0"/>
              <a:t>: S. 75; Dominik Schreiner: 77.</a:t>
            </a:r>
          </a:p>
          <a:p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ADD276E-8C95-58E3-99B3-460FB70B8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822" y="4856950"/>
            <a:ext cx="109127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75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6" b="24417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4100" b="1" dirty="0"/>
              <a:t>Ich bin gekommen,</a:t>
            </a:r>
            <a:br>
              <a:rPr lang="de-DE" sz="4100" b="1" dirty="0"/>
            </a:br>
            <a:r>
              <a:rPr lang="de-DE" sz="4100" b="1" dirty="0"/>
              <a:t>um zu dienen </a:t>
            </a:r>
            <a:br>
              <a:rPr lang="de-DE" sz="4100" dirty="0"/>
            </a:br>
            <a:endParaRPr lang="de-DE" sz="41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9802" y="4050831"/>
            <a:ext cx="5297129" cy="1096901"/>
          </a:xfrm>
        </p:spPr>
        <p:txBody>
          <a:bodyPr>
            <a:noAutofit/>
          </a:bodyPr>
          <a:lstStyle/>
          <a:p>
            <a:r>
              <a:rPr lang="de-DE" sz="2400" dirty="0"/>
              <a:t>P. Rudolf </a:t>
            </a:r>
            <a:r>
              <a:rPr lang="de-DE" sz="2400" dirty="0" err="1"/>
              <a:t>Lunkenbein</a:t>
            </a:r>
            <a:r>
              <a:rPr lang="de-DE" sz="2400" dirty="0"/>
              <a:t> SDB – </a:t>
            </a:r>
          </a:p>
          <a:p>
            <a:r>
              <a:rPr lang="de-DE" sz="2400" dirty="0"/>
              <a:t>ein Glaubenszeuge bewegt die Welt.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latin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D7F889-ADBA-4661-2219-2C88BEEBA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49" y="311502"/>
            <a:ext cx="2276834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5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5F7DB80-39C3-8FE3-EB92-E258DC25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5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5FC965-277F-77D9-675A-2CDC5103E5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30" t="20458" r="29554" b="3788"/>
          <a:stretch>
            <a:fillRect/>
          </a:stretch>
        </p:blipFill>
        <p:spPr>
          <a:xfrm>
            <a:off x="834592" y="1206664"/>
            <a:ext cx="7756071" cy="519982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7F4706D-2CE4-DE08-155F-86CD179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428" y="1450688"/>
            <a:ext cx="4493141" cy="149364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AE2CD6-9727-B4AE-33D4-B3348143F226}"/>
              </a:ext>
            </a:extLst>
          </p:cNvPr>
          <p:cNvSpPr/>
          <p:nvPr/>
        </p:nvSpPr>
        <p:spPr>
          <a:xfrm>
            <a:off x="5159829" y="1206664"/>
            <a:ext cx="3739242" cy="41415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103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6D73C-F13F-12FA-F3F5-7346CFFD7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E173D-11A7-3CA8-E3B8-3D964CB97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 bewegst die Welt.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1C4C927-0BA4-05E7-27CE-25C5A258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6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1CB5BB1-BE42-CC4F-A1B7-8BAB171D50E4}"/>
              </a:ext>
            </a:extLst>
          </p:cNvPr>
          <p:cNvSpPr txBox="1"/>
          <p:nvPr/>
        </p:nvSpPr>
        <p:spPr>
          <a:xfrm>
            <a:off x="9540112" y="5300594"/>
            <a:ext cx="2543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https://www.youtube.com/shorts/aPiSOdR3Sug?feature=share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812B2E2-B6DF-9568-800E-365F835DCD19}"/>
              </a:ext>
            </a:extLst>
          </p:cNvPr>
          <p:cNvSpPr txBox="1"/>
          <p:nvPr/>
        </p:nvSpPr>
        <p:spPr>
          <a:xfrm>
            <a:off x="791307" y="1923954"/>
            <a:ext cx="548640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C000"/>
                </a:solidFill>
              </a:rPr>
              <a:t>YouTube – Berufe der Kirche </a:t>
            </a:r>
          </a:p>
          <a:p>
            <a:endParaRPr lang="de-DE" dirty="0"/>
          </a:p>
          <a:p>
            <a:r>
              <a:rPr lang="de-DE" dirty="0"/>
              <a:t>Pfarrsekretärinnen sind Konstanten im Wandel</a:t>
            </a:r>
          </a:p>
          <a:p>
            <a:endParaRPr lang="de-DE" dirty="0"/>
          </a:p>
          <a:p>
            <a:r>
              <a:rPr lang="de-DE" dirty="0"/>
              <a:t>Daumen hoch, Daumen runter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Religionslehrerin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Diakon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Ordensfrau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Pastoralreferentin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Pfarrer</a:t>
            </a:r>
          </a:p>
        </p:txBody>
      </p:sp>
      <p:pic>
        <p:nvPicPr>
          <p:cNvPr id="5" name="Onlinemedien 4" title="Berufungsgeschichten: Diakon">
            <a:hlinkClick r:id="" action="ppaction://media"/>
            <a:extLst>
              <a:ext uri="{FF2B5EF4-FFF2-40B4-BE49-F238E27FC236}">
                <a16:creationId xmlns:a16="http://schemas.microsoft.com/office/drawing/2014/main" id="{DEDF0739-FBCA-CBEC-247B-0CF1BD9DED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41893" y="2066946"/>
            <a:ext cx="2405733" cy="42575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5BF982-7A43-6EF3-E116-92CAB9073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190" y="4485209"/>
            <a:ext cx="3264628" cy="183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6D73C-F13F-12FA-F3F5-7346CFFD7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E173D-11A7-3CA8-E3B8-3D964CB97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 bewegst die Welt.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1C4C927-0BA4-05E7-27CE-25C5A258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7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812B2E2-B6DF-9568-800E-365F835DCD19}"/>
              </a:ext>
            </a:extLst>
          </p:cNvPr>
          <p:cNvSpPr txBox="1"/>
          <p:nvPr/>
        </p:nvSpPr>
        <p:spPr>
          <a:xfrm>
            <a:off x="739552" y="1708305"/>
            <a:ext cx="45784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C000"/>
                </a:solidFill>
              </a:rPr>
              <a:t>Glaubenskurse </a:t>
            </a:r>
          </a:p>
          <a:p>
            <a:r>
              <a:rPr lang="de-DE" altLang="de-DE" sz="2400" b="1" dirty="0">
                <a:solidFill>
                  <a:srgbClr val="006AB3"/>
                </a:solidFill>
                <a:latin typeface="Roboto Condensed" panose="020F0502020204030204" pitchFamily="2" charset="0"/>
              </a:rPr>
              <a:t>Gemeinsam über Glauben sprechen</a:t>
            </a:r>
          </a:p>
          <a:p>
            <a:endParaRPr lang="de-DE" sz="2400" dirty="0">
              <a:solidFill>
                <a:srgbClr val="FFC000"/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666666"/>
                </a:solidFill>
                <a:latin typeface="Roboto Condensed" panose="020F0502020204030204" pitchFamily="2" charset="0"/>
              </a:rPr>
              <a:t>Ein Wunsch von Jugendlichen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FFC000"/>
                </a:solidFill>
                <a:latin typeface="Roboto Condensed" panose="020F0502020204030204" pitchFamily="2" charset="0"/>
              </a:rPr>
              <a:t>Alpha-Kurs in Coburg St. Augustin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666666"/>
                </a:solidFill>
                <a:latin typeface="Roboto Condensed" panose="020F0502020204030204" pitchFamily="2" charset="0"/>
              </a:rPr>
              <a:t>jede Woche rund 25 Jugendliche im Alter zwischen 15 und 20 Jahren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666666"/>
                </a:solidFill>
                <a:latin typeface="Roboto Condensed" panose="020F0502020204030204" pitchFamily="2" charset="0"/>
              </a:rPr>
              <a:t>Im fünften Teil des Kurses geht es um das Thema „Wie sieht eine Beziehung mit Gott aus?“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666666"/>
                </a:solidFill>
                <a:latin typeface="Roboto Condensed" panose="020F0502020204030204" pitchFamily="2" charset="0"/>
              </a:rPr>
              <a:t> 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666666"/>
                </a:solidFill>
                <a:latin typeface="Roboto Condensed" panose="020F0502020204030204" pitchFamily="2" charset="0"/>
              </a:rPr>
              <a:t>Fröhlich und locker geht es zu im Pfarr- und Dekanatszentrum von St. Augustin. Es wird gelacht, die Freude über das Wiedersehen nach der Weihnachtspause ist groß.</a:t>
            </a:r>
            <a:endParaRPr lang="de-DE" altLang="de-DE" sz="2000" dirty="0">
              <a:latin typeface="Arial" panose="020B0604020202020204" pitchFamily="34" charset="0"/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26" name="Picture 2" descr="Zu Beginn des Abends lud Diakon Michael Partes (4. von rechts) die Jugendlichen zu einem Spiel in lockerer Atmosphäre ein. Foto: Andreas Kuschbert">
            <a:extLst>
              <a:ext uri="{FF2B5EF4-FFF2-40B4-BE49-F238E27FC236}">
                <a16:creationId xmlns:a16="http://schemas.microsoft.com/office/drawing/2014/main" id="{D8DF21D3-8F62-4DE2-9B2C-4D0BF86DF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25519" r="4745"/>
          <a:stretch>
            <a:fillRect/>
          </a:stretch>
        </p:blipFill>
        <p:spPr bwMode="auto">
          <a:xfrm>
            <a:off x="5434148" y="1466491"/>
            <a:ext cx="5742238" cy="361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DF800F1-75D9-15B1-1101-93B18FBA1E6A}"/>
              </a:ext>
            </a:extLst>
          </p:cNvPr>
          <p:cNvSpPr txBox="1"/>
          <p:nvPr/>
        </p:nvSpPr>
        <p:spPr>
          <a:xfrm>
            <a:off x="5539069" y="5096491"/>
            <a:ext cx="6103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/>
            <a:r>
              <a:rPr lang="de-DE" altLang="de-DE" dirty="0">
                <a:solidFill>
                  <a:srgbClr val="666666"/>
                </a:solidFill>
                <a:latin typeface="Roboto Condensed" panose="020F0502020204030204" pitchFamily="2" charset="0"/>
              </a:rPr>
              <a:t>Diakon Michael </a:t>
            </a:r>
            <a:r>
              <a:rPr lang="de-DE" altLang="de-DE" dirty="0" err="1">
                <a:solidFill>
                  <a:srgbClr val="666666"/>
                </a:solidFill>
                <a:latin typeface="Roboto Condensed" panose="020F0502020204030204" pitchFamily="2" charset="0"/>
              </a:rPr>
              <a:t>Partes</a:t>
            </a:r>
            <a:r>
              <a:rPr lang="de-DE" altLang="de-DE" dirty="0">
                <a:solidFill>
                  <a:srgbClr val="666666"/>
                </a:solidFill>
                <a:latin typeface="Roboto Condensed" panose="020F0502020204030204" pitchFamily="2" charset="0"/>
              </a:rPr>
              <a:t> (4. von rechts)   </a:t>
            </a:r>
          </a:p>
          <a:p>
            <a:pPr lvl="0" defTabSz="914400"/>
            <a:r>
              <a:rPr lang="de-DE" altLang="de-DE" dirty="0">
                <a:solidFill>
                  <a:srgbClr val="666666"/>
                </a:solidFill>
                <a:latin typeface="Roboto Condensed" panose="020F0502020204030204" pitchFamily="2" charset="0"/>
              </a:rPr>
              <a:t>Foto: Andreas Kuschbert</a:t>
            </a:r>
          </a:p>
        </p:txBody>
      </p:sp>
    </p:spTree>
    <p:extLst>
      <p:ext uri="{BB962C8B-B14F-4D97-AF65-F5344CB8AC3E}">
        <p14:creationId xmlns:p14="http://schemas.microsoft.com/office/powerpoint/2010/main" val="3458831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B0059-BD47-6E50-366C-2D5C8702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A574C-33D3-DD04-9E55-EA89C3418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 bewegst die Welt.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CC0183-92E4-8250-2CE7-C72061A1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8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09E2ACC-A560-5380-B34F-2F793D77DB40}"/>
              </a:ext>
            </a:extLst>
          </p:cNvPr>
          <p:cNvSpPr txBox="1"/>
          <p:nvPr/>
        </p:nvSpPr>
        <p:spPr>
          <a:xfrm>
            <a:off x="739552" y="1251101"/>
            <a:ext cx="45784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C000"/>
                </a:solidFill>
              </a:rPr>
              <a:t>Glaubenskurse </a:t>
            </a:r>
          </a:p>
          <a:p>
            <a:endParaRPr lang="de-DE" sz="2400" dirty="0">
              <a:solidFill>
                <a:srgbClr val="FFC000"/>
              </a:solidFill>
            </a:endParaRPr>
          </a:p>
          <a:p>
            <a:endParaRPr lang="de-DE" dirty="0"/>
          </a:p>
        </p:txBody>
      </p:sp>
      <p:pic>
        <p:nvPicPr>
          <p:cNvPr id="2050" name="Picture 2" descr="Plakat Glaubenskurs">
            <a:extLst>
              <a:ext uri="{FF2B5EF4-FFF2-40B4-BE49-F238E27FC236}">
                <a16:creationId xmlns:a16="http://schemas.microsoft.com/office/drawing/2014/main" id="{A11242FA-A875-6647-4215-6DBD232EC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79" y="1918888"/>
            <a:ext cx="3065295" cy="432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ues von Gott">
            <a:extLst>
              <a:ext uri="{FF2B5EF4-FFF2-40B4-BE49-F238E27FC236}">
                <a16:creationId xmlns:a16="http://schemas.microsoft.com/office/drawing/2014/main" id="{E85E52CE-8A41-94ED-9FDA-65AC86C43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4147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ues von Gott">
            <a:extLst>
              <a:ext uri="{FF2B5EF4-FFF2-40B4-BE49-F238E27FC236}">
                <a16:creationId xmlns:a16="http://schemas.microsoft.com/office/drawing/2014/main" id="{EFF90952-FD49-CD04-6C7A-762FA6A63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35671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eues von Gott">
            <a:extLst>
              <a:ext uri="{FF2B5EF4-FFF2-40B4-BE49-F238E27FC236}">
                <a16:creationId xmlns:a16="http://schemas.microsoft.com/office/drawing/2014/main" id="{706335E1-56BE-1D1B-1ABA-268C3B14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7195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Ein Bild, das Text, Wolke, Himmel, Screenshot enthält.&#10;&#10;KI-generierte Inhalte können fehlerhaft sein.">
            <a:extLst>
              <a:ext uri="{FF2B5EF4-FFF2-40B4-BE49-F238E27FC236}">
                <a16:creationId xmlns:a16="http://schemas.microsoft.com/office/drawing/2014/main" id="{1FFC6518-B011-27B0-E684-E512AB4AA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561" y="1966064"/>
            <a:ext cx="3470255" cy="42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53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D35F5-1963-D5CC-8709-9783FC0A6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29BC-1AE2-2DF6-2143-50635AFC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 bewegst die Welt.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DE659A4-648A-7F45-707A-7B2183A5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A486-A55F-4196-98AB-F780B2F58532}" type="slidenum">
              <a:rPr lang="de-DE" smtClean="0"/>
              <a:t>9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10A7FE1-26FE-9FCD-774C-AEDDDC2D0025}"/>
              </a:ext>
            </a:extLst>
          </p:cNvPr>
          <p:cNvSpPr txBox="1"/>
          <p:nvPr/>
        </p:nvSpPr>
        <p:spPr>
          <a:xfrm>
            <a:off x="739552" y="1251101"/>
            <a:ext cx="4578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C000"/>
                </a:solidFill>
              </a:rPr>
              <a:t>Gebetskreise  </a:t>
            </a:r>
          </a:p>
          <a:p>
            <a:r>
              <a:rPr lang="de-DE" dirty="0"/>
              <a:t>Offene Gebetsgemeinschaft PWB</a:t>
            </a:r>
          </a:p>
          <a:p>
            <a:r>
              <a:rPr lang="de-DE" dirty="0"/>
              <a:t>170 Mitglieder!</a:t>
            </a:r>
          </a:p>
          <a:p>
            <a:endParaRPr lang="de-DE" dirty="0"/>
          </a:p>
        </p:txBody>
      </p:sp>
      <p:pic>
        <p:nvPicPr>
          <p:cNvPr id="2052" name="Picture 4" descr="Neues von Gott">
            <a:extLst>
              <a:ext uri="{FF2B5EF4-FFF2-40B4-BE49-F238E27FC236}">
                <a16:creationId xmlns:a16="http://schemas.microsoft.com/office/drawing/2014/main" id="{D01D46CC-50B7-01B3-B194-7BC94B94E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4147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ues von Gott">
            <a:extLst>
              <a:ext uri="{FF2B5EF4-FFF2-40B4-BE49-F238E27FC236}">
                <a16:creationId xmlns:a16="http://schemas.microsoft.com/office/drawing/2014/main" id="{DFEAD572-9A1C-A7FE-0D3E-B6DCD2FBD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35671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eues von Gott">
            <a:extLst>
              <a:ext uri="{FF2B5EF4-FFF2-40B4-BE49-F238E27FC236}">
                <a16:creationId xmlns:a16="http://schemas.microsoft.com/office/drawing/2014/main" id="{A87B16AB-A6B2-6D75-EA04-1603F214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719513"/>
            <a:ext cx="857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WB_Testimonial">
            <a:extLst>
              <a:ext uri="{FF2B5EF4-FFF2-40B4-BE49-F238E27FC236}">
                <a16:creationId xmlns:a16="http://schemas.microsoft.com/office/drawing/2014/main" id="{C02E432B-BECC-F98A-EB06-E7E29909E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5" y="2283275"/>
            <a:ext cx="7093289" cy="399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174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Benutzerdefiniert 1">
      <a:dk1>
        <a:sysClr val="windowText" lastClr="000000"/>
      </a:dk1>
      <a:lt1>
        <a:sysClr val="window" lastClr="FFFFFF"/>
      </a:lt1>
      <a:dk2>
        <a:srgbClr val="3F3F3F"/>
      </a:dk2>
      <a:lt2>
        <a:srgbClr val="E5C243"/>
      </a:lt2>
      <a:accent1>
        <a:srgbClr val="9B353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1109</Words>
  <Application>Microsoft Office PowerPoint</Application>
  <PresentationFormat>Breitbild</PresentationFormat>
  <Paragraphs>237</Paragraphs>
  <Slides>31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9" baseType="lpstr">
      <vt:lpstr>Arial</vt:lpstr>
      <vt:lpstr>Calibri</vt:lpstr>
      <vt:lpstr>Open Sans</vt:lpstr>
      <vt:lpstr>Open Sans Condensed</vt:lpstr>
      <vt:lpstr>Roboto Condensed</vt:lpstr>
      <vt:lpstr>Trebuchet MS</vt:lpstr>
      <vt:lpstr>Wingdings 3</vt:lpstr>
      <vt:lpstr>Facette</vt:lpstr>
      <vt:lpstr>PowerPoint-Präsentation</vt:lpstr>
      <vt:lpstr>PowerPoint-Präsentation</vt:lpstr>
      <vt:lpstr>Du bewegst die Welt.</vt:lpstr>
      <vt:lpstr>Ich bin gekommen, um zu dienen  </vt:lpstr>
      <vt:lpstr>PowerPoint-Präsentation</vt:lpstr>
      <vt:lpstr>Du bewegst die Welt.</vt:lpstr>
      <vt:lpstr>Du bewegst die Welt.</vt:lpstr>
      <vt:lpstr>Du bewegst die Welt.</vt:lpstr>
      <vt:lpstr>Du bewegst die Welt.</vt:lpstr>
      <vt:lpstr>Du bewegst die Welt.</vt:lpstr>
      <vt:lpstr>Du bewegst die Welt.</vt:lpstr>
      <vt:lpstr>Du bewegst die Welt.</vt:lpstr>
      <vt:lpstr>Du bewegst die Welt.</vt:lpstr>
      <vt:lpstr>Du bewegst die Welt.</vt:lpstr>
      <vt:lpstr>Du bewegst die Welt. </vt:lpstr>
      <vt:lpstr>Du bewegst die Welt. </vt:lpstr>
      <vt:lpstr>  </vt:lpstr>
      <vt:lpstr>Du bewegst die Welt. </vt:lpstr>
      <vt:lpstr>Du bewegst die Welt. </vt:lpstr>
      <vt:lpstr>Du bewegst die Welt. </vt:lpstr>
      <vt:lpstr>Du bewegst die Welt. </vt:lpstr>
      <vt:lpstr>Du bewegst die Welt. </vt:lpstr>
      <vt:lpstr>Du bewegst die Welt. </vt:lpstr>
      <vt:lpstr>Du bewegst die Welt. </vt:lpstr>
      <vt:lpstr>Du bewegst die Welt. </vt:lpstr>
      <vt:lpstr>Du bewegst die Welt. </vt:lpstr>
      <vt:lpstr>Du bewegst die Welt. </vt:lpstr>
      <vt:lpstr>Du bewegst die Welt. </vt:lpstr>
      <vt:lpstr>Du bewegst die Welt. </vt:lpstr>
      <vt:lpstr>PowerPoint-Präsentation</vt:lpstr>
      <vt:lpstr>Du bewegst die Welt. </vt:lpstr>
    </vt:vector>
  </TitlesOfParts>
  <Company>Erzbistum Bamberg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bewegst die Welt</dc:title>
  <dc:creator>Emge, Martin</dc:creator>
  <cp:lastModifiedBy>Emge, Martin</cp:lastModifiedBy>
  <cp:revision>45</cp:revision>
  <dcterms:created xsi:type="dcterms:W3CDTF">2025-11-04T09:30:32Z</dcterms:created>
  <dcterms:modified xsi:type="dcterms:W3CDTF">2026-03-24T13:40:14Z</dcterms:modified>
</cp:coreProperties>
</file>